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firstSlideNum="0" strictFirstAndLastChars="0" saveSubsetFonts="1">
  <p:sldMasterIdLst>
    <p:sldMasterId id="2147483673" r:id="rId3"/>
    <p:sldMasterId id="2147483674" r:id="rId4"/>
    <p:sldMasterId id="214748367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56d0d11f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56d0d11f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456d0d11f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51ae72a4e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51ae72a4e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551ae72a4e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0c80505a2_0_3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0c80505a2_0_3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50c80505a2_0_3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51ae72a4e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51ae72a4e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551ae72a4e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51ae72a4e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51ae72a4e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551ae72a4e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51ae72a4e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51ae72a4e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551ae72a4e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51ae72a4e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51ae72a4e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~32000 hours of OD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~6500 hours of spot</a:t>
            </a:r>
            <a:endParaRPr/>
          </a:p>
        </p:txBody>
      </p:sp>
      <p:sp>
        <p:nvSpPr>
          <p:cNvPr id="302" name="Google Shape;302;g551ae72a4e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51ae72a4e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51ae72a4e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551ae72a4e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0c80505a2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50c80505a2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0c80505a2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0c80505a2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50c80505a2_0_3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0c80505a2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50c80505a2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Qubole, our mission is to make Data Teams more successful. We do that by automating, controlling and orchestrating your big data workloads so that you can optimize performance, cost and scale.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I know you know that there are a lot of Big Data players out there. It’s difficult to distinguish who does what when everyone is saying the same thing.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different in four ways: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built for anyone in your organization who uses data. That means your analysts, data scientists, data engineers and data admins can use Qubole.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a single platform for any use case including ETL &amp; Reporting, Ad Hoc Queries, Machine Learning, Streaming and Vertical Apps.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support open source engines and we’re optimized for the cloud.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cloud-native, cloud-optimized, and cloud-agnostic. We were born in the cloud and you’re free to use whichever cloud you want.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50c80505a2_0_14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51ae72a4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51ae72a4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51ae72a4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51ae72a4e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51ae72a4e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551ae72a4e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51ae72a4e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51ae72a4e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551ae72a4e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0c80505a2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0c80505a2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50c80505a2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51ae72a4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51ae72a4e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TODO: FIX S1T3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In-memory: comparison with hadoop. needed for performance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aggressive pipelining: needed for high cpu utilization, makes checkpointing hard</a:t>
            </a:r>
            <a:endParaRPr/>
          </a:p>
        </p:txBody>
      </p:sp>
      <p:sp>
        <p:nvSpPr>
          <p:cNvPr id="250" name="Google Shape;250;g551ae72a4e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51ae72a4e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51ae72a4e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551ae72a4e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741575" y="2083324"/>
            <a:ext cx="6064578" cy="12286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41575" y="3312000"/>
            <a:ext cx="6064578" cy="998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76" y="753235"/>
            <a:ext cx="2012341" cy="84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2" type="body"/>
          </p:nvPr>
        </p:nvSpPr>
        <p:spPr>
          <a:xfrm>
            <a:off x="7966418" y="5505450"/>
            <a:ext cx="3637977" cy="517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3" type="body"/>
          </p:nvPr>
        </p:nvSpPr>
        <p:spPr>
          <a:xfrm>
            <a:off x="7966418" y="6014498"/>
            <a:ext cx="363797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 chart">
  <p:cSld name="Content w/ char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735292" y="1036949"/>
            <a:ext cx="4434237" cy="5194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>
            <p:ph idx="2" type="chart"/>
          </p:nvPr>
        </p:nvSpPr>
        <p:spPr>
          <a:xfrm>
            <a:off x="5441133" y="1035694"/>
            <a:ext cx="5912667" cy="5213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5425" lvl="1" marL="3397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33362" lvl="2" marL="62706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148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73" name="Google Shape;73;p11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and Content">
  <p:cSld name="3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291" y="1565062"/>
            <a:ext cx="10411968" cy="417576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735290" y="1541248"/>
            <a:ext cx="1566845" cy="227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3184264" y="1541248"/>
            <a:ext cx="2409712" cy="227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6519134" y="1541248"/>
            <a:ext cx="4051414" cy="227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1" i="0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0" y="2573897"/>
            <a:ext cx="12192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9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0" y="4112573"/>
            <a:ext cx="121920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/>
          <a:lstStyle>
            <a:lvl1pPr lvl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  <a:defRPr sz="3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0" y="2573897"/>
            <a:ext cx="12192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0" y="4195701"/>
            <a:ext cx="121920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/>
          <a:lstStyle>
            <a:lvl1pPr indent="-228600" lvl="0" marL="45720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/>
            </a:lvl1pPr>
            <a:lvl2pPr indent="-381000" lvl="1" marL="9144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/>
            </a:lvl2pPr>
            <a:lvl3pPr indent="-381000" lvl="2" marL="13716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3pPr>
            <a:lvl4pPr indent="-381000" lvl="3" marL="18288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/>
            </a:lvl4pPr>
            <a:lvl5pPr indent="-381000" lvl="4" marL="22860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/>
            </a:lvl5pPr>
            <a:lvl6pPr indent="-381000" lvl="5" marL="27432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6pPr>
            <a:lvl7pPr indent="-381000" lvl="6" marL="32004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7pPr>
            <a:lvl8pPr indent="-381000" lvl="7" marL="36576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8pPr>
            <a:lvl9pPr indent="-381000" lvl="8" marL="41148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92" name="Google Shape;92;p15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1828800" y="3886200"/>
            <a:ext cx="8534400" cy="17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0" lvl="0" marL="0" marR="0" rtl="0" algn="ctr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04149" y="274637"/>
            <a:ext cx="116847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773B6"/>
              </a:buClr>
              <a:buSzPts val="1900"/>
              <a:buFont typeface="Calibri"/>
              <a:buNone/>
              <a:defRPr b="1" i="0" sz="3500" u="none" cap="none" strike="noStrike">
                <a:solidFill>
                  <a:srgbClr val="0773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04149" y="1231323"/>
            <a:ext cx="116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501650" lvl="0" marL="457200" marR="0" rtl="0" algn="l">
              <a:spcBef>
                <a:spcPts val="900"/>
              </a:spcBef>
              <a:spcAft>
                <a:spcPts val="0"/>
              </a:spcAft>
              <a:buClr>
                <a:srgbClr val="343533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rgbClr val="343533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343533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343533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343533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8"/>
          <p:cNvSpPr/>
          <p:nvPr/>
        </p:nvSpPr>
        <p:spPr>
          <a:xfrm>
            <a:off x="0" y="0"/>
            <a:ext cx="12192000" cy="76500"/>
          </a:xfrm>
          <a:prstGeom prst="rect">
            <a:avLst/>
          </a:prstGeom>
          <a:solidFill>
            <a:srgbClr val="0773B6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Work\japan\Aloki\Qbole\PPT\New folder\From Alpesh\ref\Logo Main .png" id="111" name="Google Shape;11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9061" y="6410988"/>
            <a:ext cx="668700" cy="2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Subtitle, and Content">
  <p:cSld name="Title, Subtitle, and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531289" y="1981200"/>
            <a:ext cx="111297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5016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2" type="body"/>
          </p:nvPr>
        </p:nvSpPr>
        <p:spPr>
          <a:xfrm>
            <a:off x="531952" y="1373741"/>
            <a:ext cx="111279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963084" y="4406902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1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609600" y="1200151"/>
            <a:ext cx="53847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63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6197600" y="1200151"/>
            <a:ext cx="53847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6355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3" type="body"/>
          </p:nvPr>
        </p:nvSpPr>
        <p:spPr>
          <a:xfrm>
            <a:off x="6193368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2"/>
          <p:cNvSpPr txBox="1"/>
          <p:nvPr>
            <p:ph idx="4" type="body"/>
          </p:nvPr>
        </p:nvSpPr>
        <p:spPr>
          <a:xfrm>
            <a:off x="6193368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Slide">
  <p:cSld name="2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741575" y="2083324"/>
            <a:ext cx="6064578" cy="12286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741575" y="3312000"/>
            <a:ext cx="6064578" cy="9982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7966418" y="5505450"/>
            <a:ext cx="3637977" cy="5175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3" type="body"/>
          </p:nvPr>
        </p:nvSpPr>
        <p:spPr>
          <a:xfrm>
            <a:off x="7966418" y="6014498"/>
            <a:ext cx="363797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576" y="753235"/>
            <a:ext cx="2012340" cy="842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40" name="Google Shape;140;p23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609601" y="273049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4766733" y="273051"/>
            <a:ext cx="6815700" cy="58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5016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2" type="body"/>
          </p:nvPr>
        </p:nvSpPr>
        <p:spPr>
          <a:xfrm>
            <a:off x="609601" y="1435101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56" name="Google Shape;156;p2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0" lvl="0" marL="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5016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7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7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 rot="5400000">
            <a:off x="8016750" y="1028825"/>
            <a:ext cx="43881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 rot="5400000">
            <a:off x="2428700" y="-1612825"/>
            <a:ext cx="43881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5016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28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28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ivider Slide">
  <p:cSld name="1_Divider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741575" y="2799761"/>
            <a:ext cx="10740272" cy="122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Divider Slide">
  <p:cSld name="2_Divider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741575" y="2799761"/>
            <a:ext cx="10740272" cy="1228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735291" y="1036949"/>
            <a:ext cx="10618509" cy="5194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b="0" i="0" lang="en-US" sz="800" u="none" cap="none" strike="noStrike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b="0" i="0" sz="800" u="none" cap="none" strike="noStrike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35291" y="1036949"/>
            <a:ext cx="10618509" cy="9049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2" type="body"/>
          </p:nvPr>
        </p:nvSpPr>
        <p:spPr>
          <a:xfrm>
            <a:off x="735291" y="2092751"/>
            <a:ext cx="2488677" cy="87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735291" y="2960688"/>
            <a:ext cx="2488677" cy="30724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3459638" y="2092751"/>
            <a:ext cx="2488677" cy="877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5" type="body"/>
          </p:nvPr>
        </p:nvSpPr>
        <p:spPr>
          <a:xfrm>
            <a:off x="3459638" y="2960688"/>
            <a:ext cx="2488677" cy="30724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6" type="body"/>
          </p:nvPr>
        </p:nvSpPr>
        <p:spPr>
          <a:xfrm>
            <a:off x="6183985" y="2092751"/>
            <a:ext cx="2488677" cy="877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7" type="body"/>
          </p:nvPr>
        </p:nvSpPr>
        <p:spPr>
          <a:xfrm>
            <a:off x="6183985" y="2960688"/>
            <a:ext cx="2488677" cy="30724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8" type="body"/>
          </p:nvPr>
        </p:nvSpPr>
        <p:spPr>
          <a:xfrm>
            <a:off x="8908332" y="2092751"/>
            <a:ext cx="2488677" cy="877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9" type="body"/>
          </p:nvPr>
        </p:nvSpPr>
        <p:spPr>
          <a:xfrm>
            <a:off x="8908332" y="2960688"/>
            <a:ext cx="2488677" cy="307246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2 column">
  <p:cSld name="Content 2 colum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735292" y="1036949"/>
            <a:ext cx="5166812" cy="5194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194532" y="1036949"/>
            <a:ext cx="5166812" cy="5194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 picture">
  <p:cSld name="Content w/ pictur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735291" y="261430"/>
            <a:ext cx="10618509" cy="756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735292" y="1036949"/>
            <a:ext cx="5166812" cy="51941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1" y="6378630"/>
            <a:ext cx="790186" cy="32651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/>
          <p:nvPr>
            <p:ph idx="2" type="pic"/>
          </p:nvPr>
        </p:nvSpPr>
        <p:spPr>
          <a:xfrm>
            <a:off x="6156356" y="1017588"/>
            <a:ext cx="5197444" cy="5213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5425" lvl="1" marL="33972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33362" lvl="2" marL="62706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028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1485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/>
        </p:nvSpPr>
        <p:spPr>
          <a:xfrm>
            <a:off x="11174294" y="6469472"/>
            <a:ext cx="3000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1908142" y="6469472"/>
            <a:ext cx="19337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8AB"/>
              </a:buClr>
              <a:buFont typeface="Arial"/>
              <a:buNone/>
            </a:pPr>
            <a:r>
              <a:rPr lang="en-US" sz="800">
                <a:solidFill>
                  <a:srgbClr val="A6A8AB"/>
                </a:solidFill>
                <a:latin typeface="Arial"/>
                <a:ea typeface="Arial"/>
                <a:cs typeface="Arial"/>
                <a:sym typeface="Arial"/>
              </a:rPr>
              <a:t>Copyright 2017 © Qubole</a:t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A6A8A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─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0" y="2573897"/>
            <a:ext cx="12192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900"/>
              <a:buFont typeface="Arial"/>
              <a:buNone/>
              <a:defRPr b="0" i="0" sz="59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0" y="4195701"/>
            <a:ext cx="12192000" cy="20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/>
          <a:lstStyle>
            <a:lvl1pPr indent="-228600" lvl="0" marL="45720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BFBFB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609600" y="274637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501650" lvl="0" marL="457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0" type="dt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609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1219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828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4384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30480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6576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2672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4876800" marR="0" rtl="0" algn="l"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1.png"/><Relationship Id="rId13" Type="http://schemas.openxmlformats.org/officeDocument/2006/relationships/image" Target="../media/image1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/>
        </p:nvSpPr>
        <p:spPr>
          <a:xfrm>
            <a:off x="0" y="224300"/>
            <a:ext cx="12192000" cy="6633600"/>
          </a:xfrm>
          <a:prstGeom prst="rect">
            <a:avLst/>
          </a:prstGeom>
          <a:solidFill>
            <a:srgbClr val="0773B6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Work\japan\Aloki\Qbole\PPT\New folder\From Alpesh\ref\Logo White .png"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6567" y="5877208"/>
            <a:ext cx="1258800" cy="5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/>
          <p:nvPr/>
        </p:nvSpPr>
        <p:spPr>
          <a:xfrm>
            <a:off x="1898953" y="609461"/>
            <a:ext cx="83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 Effective Presto on AWS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Spot Nodes</a:t>
            </a:r>
            <a:endParaRPr b="1"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Strata Data Conference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March 2019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Shubham Tagra (stagra@qubole.com)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Qubole's journey of Presto on Spot Nodes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68" name="Google Shape;268;p38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●"/>
            </a:pPr>
            <a:r>
              <a:rPr b="0" lang="en-US">
                <a:solidFill>
                  <a:srgbClr val="212121"/>
                </a:solidFill>
                <a:highlight>
                  <a:srgbClr val="FFFFFF"/>
                </a:highlight>
              </a:rPr>
              <a:t>Heterogeneous</a:t>
            </a:r>
            <a:r>
              <a:rPr b="0" lang="en-US">
                <a:solidFill>
                  <a:srgbClr val="212121"/>
                </a:solidFill>
                <a:highlight>
                  <a:srgbClr val="FFFFFF"/>
                </a:highlight>
              </a:rPr>
              <a:t> Clusters</a:t>
            </a:r>
            <a:endParaRPr b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Multiple Node Types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Multiple AZ support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Qubole's journey of Presto on Spot Nodes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75" name="Google Shape;275;p39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●"/>
            </a:pPr>
            <a:r>
              <a:rPr b="0" lang="en-US">
                <a:solidFill>
                  <a:srgbClr val="212121"/>
                </a:solidFill>
                <a:highlight>
                  <a:srgbClr val="FFFFFF"/>
                </a:highlight>
              </a:rPr>
              <a:t>Spot Termination Notification (STN)</a:t>
            </a:r>
            <a:endParaRPr b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2 minutes notice of interruption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STN Handling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Node Blacklisting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New node bringup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Spot rebalancer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2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Solves for short queries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Qubole's journey of Presto on Spot Nodes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82" name="Google Shape;282;p40"/>
          <p:cNvSpPr txBox="1"/>
          <p:nvPr>
            <p:ph idx="1" type="body"/>
          </p:nvPr>
        </p:nvSpPr>
        <p:spPr>
          <a:xfrm>
            <a:off x="735303" y="1036950"/>
            <a:ext cx="88383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●"/>
            </a:pPr>
            <a:r>
              <a:rPr b="0" lang="en-US">
                <a:solidFill>
                  <a:srgbClr val="212121"/>
                </a:solidFill>
                <a:highlight>
                  <a:srgbClr val="FFFFFF"/>
                </a:highlight>
              </a:rPr>
              <a:t>Smart Query Retry</a:t>
            </a:r>
            <a:endParaRPr b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Cluster-aware Retry System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Provided through the Presto Server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283" name="Google Shape;283;p40"/>
          <p:cNvSpPr txBox="1"/>
          <p:nvPr>
            <p:ph idx="1" type="body"/>
          </p:nvPr>
        </p:nvSpPr>
        <p:spPr>
          <a:xfrm>
            <a:off x="715928" y="2675900"/>
            <a:ext cx="85047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Smart Query Retry Requirements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Avoid unnecessary retries</a:t>
            </a:r>
            <a:endParaRPr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-233362" lvl="2" marL="62706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Wait for the rollback of failed query</a:t>
            </a:r>
            <a:endParaRPr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-233362" lvl="2" marL="62706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Should not retry if partial results were returned</a:t>
            </a:r>
            <a:endParaRPr>
              <a:solidFill>
                <a:srgbClr val="212121"/>
              </a:solidFill>
              <a:highlight>
                <a:schemeClr val="lt1"/>
              </a:highlight>
            </a:endParaRPr>
          </a:p>
          <a:p>
            <a:pPr indent="-233362" lvl="2" marL="62706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chemeClr val="lt1"/>
                </a:highlight>
              </a:rPr>
              <a:t>Retry should be transparent to Presto clients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Case Study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90" name="Google Shape;290;p41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A service of several Presto clusters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Each cluster configured with min=15, max=25 and max 100% spot nodes in autoscaled nodes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Metrics collected around queries, nodes, ec2 events, query retries, etc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2-months sample period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Case Study - Smart Query Retry Impact</a:t>
            </a:r>
            <a:endParaRPr b="0" sz="2800">
              <a:solidFill>
                <a:srgbClr val="000000"/>
              </a:solidFill>
            </a:endParaRPr>
          </a:p>
        </p:txBody>
      </p:sp>
      <p:pic>
        <p:nvPicPr>
          <p:cNvPr id="297" name="Google Shape;2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9900" y="1685450"/>
            <a:ext cx="6868849" cy="42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" y="1897250"/>
            <a:ext cx="5510749" cy="36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Case Study - Costs</a:t>
            </a:r>
            <a:endParaRPr b="0" sz="2800">
              <a:solidFill>
                <a:srgbClr val="000000"/>
              </a:solidFill>
            </a:endParaRPr>
          </a:p>
        </p:txBody>
      </p:sp>
      <p:pic>
        <p:nvPicPr>
          <p:cNvPr id="305" name="Google Shape;3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7280" y="1056240"/>
            <a:ext cx="6534720" cy="53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Conclusion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Spot nodes save considerable costs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AWS provides some features to minimize impact of spot interruptions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Smart Retries are needed to reliably leverage spot in Presto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5"/>
          <p:cNvPicPr preferRelativeResize="0"/>
          <p:nvPr/>
        </p:nvPicPr>
        <p:blipFill rotWithShape="1">
          <a:blip r:embed="rId3">
            <a:alphaModFix/>
          </a:blip>
          <a:srcRect b="0" l="0" r="0" t="27599"/>
          <a:stretch/>
        </p:blipFill>
        <p:spPr>
          <a:xfrm>
            <a:off x="1532452" y="1885081"/>
            <a:ext cx="5137935" cy="355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5"/>
          <p:cNvPicPr preferRelativeResize="0"/>
          <p:nvPr/>
        </p:nvPicPr>
        <p:blipFill rotWithShape="1">
          <a:blip r:embed="rId4">
            <a:alphaModFix/>
          </a:blip>
          <a:srcRect b="0" l="0" r="0" t="26242"/>
          <a:stretch/>
        </p:blipFill>
        <p:spPr>
          <a:xfrm>
            <a:off x="7248469" y="1892663"/>
            <a:ext cx="2703227" cy="3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5"/>
          <p:cNvSpPr txBox="1"/>
          <p:nvPr>
            <p:ph type="ctrTitle"/>
          </p:nvPr>
        </p:nvSpPr>
        <p:spPr>
          <a:xfrm>
            <a:off x="0" y="432213"/>
            <a:ext cx="12192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5900"/>
              <a:buFont typeface="Arial"/>
              <a:buNone/>
            </a:pPr>
            <a:r>
              <a:rPr lang="en-US"/>
              <a:t>Thanks and please </a:t>
            </a:r>
            <a:r>
              <a:rPr lang="en-US"/>
              <a:t>Rate today</a:t>
            </a:r>
            <a:r>
              <a:rPr lang="en-US" sz="2100"/>
              <a:t> </a:t>
            </a:r>
            <a:r>
              <a:rPr lang="en-US"/>
              <a:t>’s session</a:t>
            </a:r>
            <a:endParaRPr/>
          </a:p>
        </p:txBody>
      </p:sp>
      <p:sp>
        <p:nvSpPr>
          <p:cNvPr id="320" name="Google Shape;320;p45"/>
          <p:cNvSpPr txBox="1"/>
          <p:nvPr/>
        </p:nvSpPr>
        <p:spPr>
          <a:xfrm>
            <a:off x="1532452" y="5566719"/>
            <a:ext cx="506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Session page on conference website</a:t>
            </a:r>
            <a:endParaRPr sz="1900"/>
          </a:p>
        </p:txBody>
      </p:sp>
      <p:sp>
        <p:nvSpPr>
          <p:cNvPr id="321" name="Google Shape;321;p45"/>
          <p:cNvSpPr txBox="1"/>
          <p:nvPr/>
        </p:nvSpPr>
        <p:spPr>
          <a:xfrm>
            <a:off x="7396480" y="5566719"/>
            <a:ext cx="263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O’Reilly Events App</a:t>
            </a:r>
            <a:endParaRPr sz="1900"/>
          </a:p>
        </p:txBody>
      </p:sp>
      <p:sp>
        <p:nvSpPr>
          <p:cNvPr id="322" name="Google Shape;322;p45"/>
          <p:cNvSpPr/>
          <p:nvPr/>
        </p:nvSpPr>
        <p:spPr>
          <a:xfrm>
            <a:off x="7676328" y="4973053"/>
            <a:ext cx="1997100" cy="534000"/>
          </a:xfrm>
          <a:prstGeom prst="ellipse">
            <a:avLst/>
          </a:prstGeom>
          <a:noFill/>
          <a:ln cap="flat" cmpd="sng" w="222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45"/>
          <p:cNvGrpSpPr/>
          <p:nvPr/>
        </p:nvGrpSpPr>
        <p:grpSpPr>
          <a:xfrm>
            <a:off x="9135553" y="4178681"/>
            <a:ext cx="1612533" cy="1168144"/>
            <a:chOff x="6660699" y="3044467"/>
            <a:chExt cx="1209430" cy="876130"/>
          </a:xfrm>
        </p:grpSpPr>
        <p:cxnSp>
          <p:nvCxnSpPr>
            <p:cNvPr id="324" name="Google Shape;324;p45"/>
            <p:cNvCxnSpPr/>
            <p:nvPr/>
          </p:nvCxnSpPr>
          <p:spPr>
            <a:xfrm flipH="1">
              <a:off x="6806329" y="3044467"/>
              <a:ext cx="1063800" cy="736200"/>
            </a:xfrm>
            <a:prstGeom prst="straightConnector1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25" name="Google Shape;325;p45"/>
            <p:cNvSpPr/>
            <p:nvPr/>
          </p:nvSpPr>
          <p:spPr>
            <a:xfrm rot="-7565026">
              <a:off x="6716551" y="3665975"/>
              <a:ext cx="179297" cy="229343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98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45"/>
          <p:cNvGrpSpPr/>
          <p:nvPr/>
        </p:nvGrpSpPr>
        <p:grpSpPr>
          <a:xfrm rot="2034990">
            <a:off x="2657966" y="2420494"/>
            <a:ext cx="1612618" cy="1168206"/>
            <a:chOff x="6660699" y="3044467"/>
            <a:chExt cx="1209430" cy="876130"/>
          </a:xfrm>
        </p:grpSpPr>
        <p:cxnSp>
          <p:nvCxnSpPr>
            <p:cNvPr id="327" name="Google Shape;327;p45"/>
            <p:cNvCxnSpPr/>
            <p:nvPr/>
          </p:nvCxnSpPr>
          <p:spPr>
            <a:xfrm flipH="1">
              <a:off x="6806329" y="3044467"/>
              <a:ext cx="1063800" cy="736200"/>
            </a:xfrm>
            <a:prstGeom prst="straightConnector1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28" name="Google Shape;328;p45"/>
            <p:cNvSpPr/>
            <p:nvPr/>
          </p:nvSpPr>
          <p:spPr>
            <a:xfrm rot="-7565026">
              <a:off x="6716551" y="3665975"/>
              <a:ext cx="179297" cy="229343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9800"/>
                </a:srgbClr>
              </a:outerShdw>
            </a:effectLst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5"/>
          <p:cNvSpPr/>
          <p:nvPr/>
        </p:nvSpPr>
        <p:spPr>
          <a:xfrm>
            <a:off x="1386769" y="2725097"/>
            <a:ext cx="1160400" cy="513900"/>
          </a:xfrm>
          <a:prstGeom prst="ellipse">
            <a:avLst/>
          </a:prstGeom>
          <a:noFill/>
          <a:ln cap="flat" cmpd="sng" w="222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Agenda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Introduction to Presto and Spot Nodes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Problems with Presto on Spot Nodes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Qubole's journey of Presto on Spot Nodes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Case study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5181839" y="538059"/>
            <a:ext cx="6805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75" spcFirstLastPara="1" rIns="121875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43533"/>
              </a:buClr>
              <a:buFont typeface="Arial"/>
              <a:buNone/>
            </a:pPr>
            <a:r>
              <a:rPr b="1" i="0" lang="en-US" sz="19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Built for Anyone who Uses Data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343533"/>
              </a:buClr>
              <a:buFont typeface="Arial"/>
              <a:buNone/>
            </a:pPr>
            <a:r>
              <a:rPr b="0" i="0" lang="en-US" sz="1900" u="none" cap="none" strike="noStrike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Analysts l Data Scientists l Data Engineers l Data Admins</a:t>
            </a:r>
            <a:endParaRPr/>
          </a:p>
        </p:txBody>
      </p:sp>
      <p:sp>
        <p:nvSpPr>
          <p:cNvPr id="194" name="Google Shape;194;p31"/>
          <p:cNvSpPr/>
          <p:nvPr/>
        </p:nvSpPr>
        <p:spPr>
          <a:xfrm>
            <a:off x="1588" y="192848"/>
            <a:ext cx="3859500" cy="67800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txBody>
          <a:bodyPr anchorCtr="0" anchor="ctr" bIns="60900" lIns="121875" spcFirstLastPara="1" rIns="12187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:\Work\japan\Aloki\Qbole\PPT\New folder\From Alpesh\ref\Logo Main .png"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881" y="584943"/>
            <a:ext cx="1703100" cy="7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/>
          <p:nvPr/>
        </p:nvSpPr>
        <p:spPr>
          <a:xfrm>
            <a:off x="289844" y="2171837"/>
            <a:ext cx="3368400" cy="20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75" spcFirstLastPara="1" rIns="121875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Optimize performance, cost, and scale through automation, control and orchestration of big data workloads.</a:t>
            </a:r>
            <a:endParaRPr sz="1900"/>
          </a:p>
        </p:txBody>
      </p:sp>
      <p:cxnSp>
        <p:nvCxnSpPr>
          <p:cNvPr id="197" name="Google Shape;197;p31"/>
          <p:cNvCxnSpPr/>
          <p:nvPr/>
        </p:nvCxnSpPr>
        <p:spPr>
          <a:xfrm>
            <a:off x="306309" y="1509473"/>
            <a:ext cx="3351900" cy="2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31"/>
          <p:cNvSpPr txBox="1"/>
          <p:nvPr/>
        </p:nvSpPr>
        <p:spPr>
          <a:xfrm>
            <a:off x="5181839" y="1818335"/>
            <a:ext cx="68055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75" spcFirstLastPara="1" rIns="121875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A Single Platform for Any Use Case</a:t>
            </a:r>
            <a:endParaRPr sz="19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ETL &amp; Reporting l Ad Hoc Queries l Machine Learning l </a:t>
            </a:r>
            <a:br>
              <a:rPr lang="en-US" sz="19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9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Streaming l Vertical Apps</a:t>
            </a:r>
            <a:endParaRPr sz="1900"/>
          </a:p>
        </p:txBody>
      </p:sp>
      <p:sp>
        <p:nvSpPr>
          <p:cNvPr id="199" name="Google Shape;199;p31"/>
          <p:cNvSpPr txBox="1"/>
          <p:nvPr/>
        </p:nvSpPr>
        <p:spPr>
          <a:xfrm>
            <a:off x="5181839" y="3277865"/>
            <a:ext cx="6805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75" spcFirstLastPara="1" rIns="121875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Open Source Engines, Optimized for the Cloud</a:t>
            </a:r>
            <a:endParaRPr sz="1900"/>
          </a:p>
        </p:txBody>
      </p:sp>
      <p:pic>
        <p:nvPicPr>
          <p:cNvPr descr="spark.png" id="200" name="Google Shape;20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1133" y="3820377"/>
            <a:ext cx="764100" cy="47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ve.png" id="201" name="Google Shape;20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56679" y="3745984"/>
            <a:ext cx="687900" cy="6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02295" y="3848236"/>
            <a:ext cx="1628400" cy="421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31"/>
          <p:cNvCxnSpPr/>
          <p:nvPr/>
        </p:nvCxnSpPr>
        <p:spPr>
          <a:xfrm>
            <a:off x="4372151" y="1539859"/>
            <a:ext cx="7347900" cy="2100"/>
          </a:xfrm>
          <a:prstGeom prst="straightConnector1">
            <a:avLst/>
          </a:prstGeom>
          <a:noFill/>
          <a:ln cap="flat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31"/>
          <p:cNvCxnSpPr/>
          <p:nvPr/>
        </p:nvCxnSpPr>
        <p:spPr>
          <a:xfrm>
            <a:off x="4372151" y="3050981"/>
            <a:ext cx="7347900" cy="2100"/>
          </a:xfrm>
          <a:prstGeom prst="straightConnector1">
            <a:avLst/>
          </a:prstGeom>
          <a:noFill/>
          <a:ln cap="flat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31"/>
          <p:cNvCxnSpPr/>
          <p:nvPr/>
        </p:nvCxnSpPr>
        <p:spPr>
          <a:xfrm>
            <a:off x="4372151" y="4567076"/>
            <a:ext cx="7347900" cy="2100"/>
          </a:xfrm>
          <a:prstGeom prst="straightConnector1">
            <a:avLst/>
          </a:prstGeom>
          <a:noFill/>
          <a:ln cap="flat" cmpd="sng" w="9525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6" name="Google Shape;20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50500" y="636061"/>
            <a:ext cx="567600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10693" y="4824912"/>
            <a:ext cx="637200" cy="36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79095" y="1919909"/>
            <a:ext cx="354000" cy="4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4453965" y="3341019"/>
            <a:ext cx="424800" cy="4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5181839" y="4775449"/>
            <a:ext cx="6805500" cy="11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75" spcFirstLastPara="1" rIns="121875" wrap="square" tIns="60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343533"/>
                </a:solidFill>
                <a:latin typeface="Calibri"/>
                <a:ea typeface="Calibri"/>
                <a:cs typeface="Calibri"/>
                <a:sym typeface="Calibri"/>
              </a:rPr>
              <a:t>Native Integration with multiple cloud providers</a:t>
            </a:r>
            <a:endParaRPr sz="19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descr="presto.png" id="211" name="Google Shape;211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08481" y="3703849"/>
            <a:ext cx="1086000" cy="5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/>
          <p:nvPr/>
        </p:nvSpPr>
        <p:spPr>
          <a:xfrm>
            <a:off x="9094691" y="4199527"/>
            <a:ext cx="2113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75" spcFirstLastPara="1" rIns="12187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435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18033" y="5119317"/>
            <a:ext cx="1085832" cy="108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38834" y="5443500"/>
            <a:ext cx="1163480" cy="43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023868" y="5377320"/>
            <a:ext cx="997265" cy="56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Presto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22" name="Google Shape;222;p32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High Performance SQL Query Engine for Big Data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In-memory and pipelined execution model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Well suited for Adhoc and reporting use-cases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Gained huge popularity in recent years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More than 400% growth rate in Qubole in 2018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Spot Nodes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Surplus compute at AWS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Available at highly discounted price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Can be interrupted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Well suited for stateless services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735300" y="1860725"/>
            <a:ext cx="6997200" cy="7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Presto is fault Intolerant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Good chances of Spot Node being interrupted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Query Failures around the interruption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236" name="Google Shape;236;p34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Presto + Spot Nodes?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735300" y="1036950"/>
            <a:ext cx="5202300" cy="7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High Performance + lower cost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Obvious match?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238" name="Google Shape;238;p34"/>
          <p:cNvSpPr txBox="1"/>
          <p:nvPr>
            <p:ph idx="1" type="body"/>
          </p:nvPr>
        </p:nvSpPr>
        <p:spPr>
          <a:xfrm>
            <a:off x="2878800" y="1458505"/>
            <a:ext cx="6105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NO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Spot Loss</a:t>
            </a:r>
            <a:endParaRPr b="0" sz="2800">
              <a:solidFill>
                <a:srgbClr val="000000"/>
              </a:solidFill>
            </a:endParaRPr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375" y="836475"/>
            <a:ext cx="10386349" cy="278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375" y="3684665"/>
            <a:ext cx="10618503" cy="272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Presto's reasons for fault intolerance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In-Memory execution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b="0" lang="en-US" sz="1800">
                <a:solidFill>
                  <a:srgbClr val="212121"/>
                </a:solidFill>
                <a:highlight>
                  <a:srgbClr val="FFFFFF"/>
                </a:highlight>
              </a:rPr>
              <a:t>Aggressive pipelining</a:t>
            </a:r>
            <a:endParaRPr b="0" sz="18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0" sz="1400">
              <a:solidFill>
                <a:srgbClr val="21212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226" y="2062575"/>
            <a:ext cx="7111976" cy="378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735291" y="261430"/>
            <a:ext cx="106185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000000"/>
                </a:solidFill>
              </a:rPr>
              <a:t>Qubole's journey of Presto on Spot Nodes</a:t>
            </a:r>
            <a:endParaRPr b="0" sz="2800">
              <a:solidFill>
                <a:srgbClr val="000000"/>
              </a:solidFill>
            </a:endParaRPr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735291" y="1036949"/>
            <a:ext cx="10618500" cy="51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2000"/>
              <a:buChar char="●"/>
            </a:pPr>
            <a:r>
              <a:rPr b="0" lang="en-US">
                <a:solidFill>
                  <a:srgbClr val="212121"/>
                </a:solidFill>
                <a:highlight>
                  <a:srgbClr val="FFFFFF"/>
                </a:highlight>
              </a:rPr>
              <a:t>Maximum Spot Percentage</a:t>
            </a:r>
            <a:endParaRPr b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Management System for cluster with a mix of node types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Spot percentage in autoscaled nodes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Stable core size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Appropriate Fallbacks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Spot Rebalancer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-233362" lvl="2" marL="6270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Char char="■"/>
            </a:pPr>
            <a:r>
              <a:rPr lang="en-US">
                <a:solidFill>
                  <a:srgbClr val="212121"/>
                </a:solidFill>
                <a:highlight>
                  <a:srgbClr val="FFFFFF"/>
                </a:highlight>
              </a:rPr>
              <a:t>More reliable than 100% spot cluster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Qubole">
      <a:dk1>
        <a:srgbClr val="1E1E1E"/>
      </a:dk1>
      <a:lt1>
        <a:srgbClr val="FFFFFF"/>
      </a:lt1>
      <a:dk2>
        <a:srgbClr val="44546A"/>
      </a:dk2>
      <a:lt2>
        <a:srgbClr val="E7E6E6"/>
      </a:lt2>
      <a:accent1>
        <a:srgbClr val="003592"/>
      </a:accent1>
      <a:accent2>
        <a:srgbClr val="0773A6"/>
      </a:accent2>
      <a:accent3>
        <a:srgbClr val="2FBCD4"/>
      </a:accent3>
      <a:accent4>
        <a:srgbClr val="FF8310"/>
      </a:accent4>
      <a:accent5>
        <a:srgbClr val="582EA4"/>
      </a:accent5>
      <a:accent6>
        <a:srgbClr val="C5E9FF"/>
      </a:accent6>
      <a:hlink>
        <a:srgbClr val="DC1479"/>
      </a:hlink>
      <a:folHlink>
        <a:srgbClr val="FF831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bole Pitch Deck 111416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Conte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